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95" r:id="rId15"/>
    <p:sldId id="272" r:id="rId16"/>
    <p:sldId id="298" r:id="rId17"/>
    <p:sldId id="297" r:id="rId18"/>
    <p:sldId id="296" r:id="rId19"/>
    <p:sldId id="300" r:id="rId20"/>
    <p:sldId id="301" r:id="rId21"/>
    <p:sldId id="273" r:id="rId22"/>
    <p:sldId id="299" r:id="rId23"/>
    <p:sldId id="303" r:id="rId24"/>
    <p:sldId id="302" r:id="rId25"/>
    <p:sldId id="305" r:id="rId26"/>
    <p:sldId id="307" r:id="rId27"/>
    <p:sldId id="304" r:id="rId28"/>
    <p:sldId id="258" r:id="rId29"/>
    <p:sldId id="274" r:id="rId30"/>
    <p:sldId id="275" r:id="rId31"/>
    <p:sldId id="276" r:id="rId32"/>
    <p:sldId id="278" r:id="rId33"/>
    <p:sldId id="279" r:id="rId34"/>
    <p:sldId id="280" r:id="rId35"/>
    <p:sldId id="281" r:id="rId36"/>
    <p:sldId id="283" r:id="rId37"/>
    <p:sldId id="284" r:id="rId38"/>
    <p:sldId id="285" r:id="rId39"/>
    <p:sldId id="286" r:id="rId40"/>
    <p:sldId id="287" r:id="rId41"/>
    <p:sldId id="289" r:id="rId42"/>
    <p:sldId id="290" r:id="rId43"/>
    <p:sldId id="288" r:id="rId44"/>
    <p:sldId id="291" r:id="rId45"/>
    <p:sldId id="292" r:id="rId46"/>
    <p:sldId id="293" r:id="rId47"/>
    <p:sldId id="294" r:id="rId48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00"/>
    <a:srgbClr val="9900CC"/>
    <a:srgbClr val="3333FF"/>
    <a:srgbClr val="800080"/>
    <a:srgbClr val="00CC00"/>
    <a:srgbClr val="00CC99"/>
    <a:srgbClr val="FFFF00"/>
    <a:srgbClr val="6699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429" autoAdjust="0"/>
    <p:restoredTop sz="98985" autoAdjust="0"/>
  </p:normalViewPr>
  <p:slideViewPr>
    <p:cSldViewPr>
      <p:cViewPr>
        <p:scale>
          <a:sx n="51" d="100"/>
          <a:sy n="51" d="100"/>
        </p:scale>
        <p:origin x="-25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47A705-CEE0-4589-BDE4-E36D8EB97CA7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FDAF87-90B9-4A15-9055-B46F0AE4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8567-465D-41B2-84B7-4AC8978959B9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6DEA-811B-4DC2-8FC3-734016CFA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BDB2-FF76-49D7-BE48-C228850DA63E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EE7C-152F-41EC-BCE2-88F7275C9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64BA-A1CA-4B63-BDA6-0F1A21B16A1D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32AC-A1AE-472A-A547-26053FCE9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4767-FF28-40AF-AD5D-748EEAC834C0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1D15-F9E5-40C3-AEE6-2CD94B19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DD9F-90D5-419A-9370-5073F0C2F6DA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0223-7032-4F81-B865-9731D6D45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1A12-2E07-4480-8747-62D3BB0E7E17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B528-D237-4946-81A2-4F75600A2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607B-C11D-4E1C-A25B-69DBFBB2E139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0B80-8F7B-4C6B-82FA-D402BBA6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7857-18EF-4ACC-A906-6C6623FCE445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35AE-E4DF-45D8-819A-227680F3B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D870-91FF-4D71-9BAC-B866B65D7AF3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16EE-F230-4672-A8ED-957C59F1D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FF4A-E2AA-479C-AD9C-58CEEBD6628B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2CCB-67B5-4EC0-9AD5-FA7077A5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FFC0-BB3B-413E-B2A8-F3A511D96B91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4E6B-D57D-4762-B683-C301FCC09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CB10D-F199-4C86-B5EB-7C28452E9447}" type="datetimeFigureOut">
              <a:rPr lang="en-US"/>
              <a:pPr>
                <a:defRPr/>
              </a:pPr>
              <a:t>7/15/2009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A94A1-61E1-4310-BFEC-F65F15C82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motaghin.com/my_documents/my_Gallery/masjedoalharam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7" descr="do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8" name="7-Point Star 507"/>
          <p:cNvSpPr/>
          <p:nvPr/>
        </p:nvSpPr>
        <p:spPr bwMode="auto">
          <a:xfrm>
            <a:off x="7924800" y="0"/>
            <a:ext cx="457200" cy="457200"/>
          </a:xfrm>
          <a:prstGeom prst="star7">
            <a:avLst>
              <a:gd name="adj" fmla="val 10072"/>
              <a:gd name="hf" fmla="val 102572"/>
              <a:gd name="vf" fmla="val 10521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9" name="7-Point Star 508"/>
          <p:cNvSpPr/>
          <p:nvPr/>
        </p:nvSpPr>
        <p:spPr bwMode="auto">
          <a:xfrm>
            <a:off x="7620000" y="304800"/>
            <a:ext cx="914400" cy="762000"/>
          </a:xfrm>
          <a:prstGeom prst="star7">
            <a:avLst>
              <a:gd name="adj" fmla="val 10072"/>
              <a:gd name="hf" fmla="val 102572"/>
              <a:gd name="vf" fmla="val 10521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0" name="7-Point Star 509"/>
          <p:cNvSpPr/>
          <p:nvPr/>
        </p:nvSpPr>
        <p:spPr bwMode="auto">
          <a:xfrm>
            <a:off x="8458200" y="304800"/>
            <a:ext cx="609600" cy="609600"/>
          </a:xfrm>
          <a:prstGeom prst="star7">
            <a:avLst>
              <a:gd name="adj" fmla="val 10072"/>
              <a:gd name="hf" fmla="val 102572"/>
              <a:gd name="vf" fmla="val 10521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1" name="7-Point Star 510"/>
          <p:cNvSpPr/>
          <p:nvPr/>
        </p:nvSpPr>
        <p:spPr bwMode="auto">
          <a:xfrm>
            <a:off x="8382000" y="0"/>
            <a:ext cx="457200" cy="457200"/>
          </a:xfrm>
          <a:prstGeom prst="star7">
            <a:avLst>
              <a:gd name="adj" fmla="val 10072"/>
              <a:gd name="hf" fmla="val 102572"/>
              <a:gd name="vf" fmla="val 10521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" name="7-Point Star 511"/>
          <p:cNvSpPr/>
          <p:nvPr/>
        </p:nvSpPr>
        <p:spPr bwMode="auto">
          <a:xfrm>
            <a:off x="8229600" y="762000"/>
            <a:ext cx="609600" cy="609600"/>
          </a:xfrm>
          <a:prstGeom prst="star7">
            <a:avLst>
              <a:gd name="adj" fmla="val 10072"/>
              <a:gd name="hf" fmla="val 102572"/>
              <a:gd name="vf" fmla="val 105210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152400" y="6019800"/>
            <a:ext cx="8839200" cy="6858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24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Rejab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, 1430 / </a:t>
            </a: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17 </a:t>
            </a:r>
            <a:r>
              <a:rPr lang="en-US" sz="3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Julai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, 2009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9864" y="228600"/>
            <a:ext cx="1219200" cy="1377585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47" name="Picture 9" descr="lambangterenggan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01" name="Picture 53" descr="http://motaghin.com/my_documents/my_Gallery/B_masjedoalharam.jpg">
            <a:hlinkClick r:id="rId4" tooltip="مشاهدة الصورة بأبعادها الحقيقية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1409700"/>
            <a:ext cx="5330825" cy="28575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4" name="TextBox 43"/>
          <p:cNvSpPr txBox="1"/>
          <p:nvPr/>
        </p:nvSpPr>
        <p:spPr>
          <a:xfrm>
            <a:off x="533400" y="2514600"/>
            <a:ext cx="4648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hutbah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ultimedia</a:t>
            </a:r>
            <a:endParaRPr lang="en-US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84" y="1650427"/>
            <a:ext cx="89476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3400" b="1" dirty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3400" b="1" dirty="0" smtClean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 Hal  </a:t>
            </a:r>
            <a:r>
              <a:rPr lang="en-US" sz="3400" b="1" dirty="0" err="1" smtClean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3400" b="1" dirty="0" smtClean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  Agama  </a:t>
            </a:r>
            <a:r>
              <a:rPr lang="en-US" sz="3400" b="1" dirty="0">
                <a:ln w="63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Terengganu</a:t>
            </a:r>
          </a:p>
        </p:txBody>
      </p:sp>
      <p:pic>
        <p:nvPicPr>
          <p:cNvPr id="2103" name="Picture 55" descr="http://www.omania2.net/avb/attachment.php?attachmentid=113818&amp;stc=1&amp;d=12330822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2288" y="2819400"/>
            <a:ext cx="3767912" cy="3429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8" name="TextBox 47"/>
          <p:cNvSpPr txBox="1"/>
          <p:nvPr/>
        </p:nvSpPr>
        <p:spPr>
          <a:xfrm>
            <a:off x="685800" y="3358277"/>
            <a:ext cx="73914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Isra</a:t>
            </a:r>
            <a:r>
              <a:rPr lang="en-US" sz="5400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’ Dan </a:t>
            </a:r>
            <a:r>
              <a:rPr lang="en-US" sz="5400" dirty="0" err="1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Mikraj</a:t>
            </a:r>
            <a:r>
              <a:rPr lang="en-US" sz="5400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 </a:t>
            </a:r>
            <a:r>
              <a:rPr lang="en-US" sz="5400" dirty="0" err="1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Peman</a:t>
            </a:r>
            <a:r>
              <a:rPr lang="en-US" sz="5400" dirty="0" err="1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g</a:t>
            </a:r>
            <a:r>
              <a:rPr lang="en-US" sz="5400" dirty="0" err="1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kin</a:t>
            </a:r>
            <a:r>
              <a:rPr lang="en-US" sz="5400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 </a:t>
            </a:r>
            <a:r>
              <a:rPr lang="en-US" sz="5400" dirty="0" err="1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Keutuhan</a:t>
            </a:r>
            <a:r>
              <a:rPr lang="en-US" sz="5400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 </a:t>
            </a:r>
            <a:r>
              <a:rPr lang="en-US" sz="5400" dirty="0" err="1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cs typeface="+mn-cs"/>
              </a:rPr>
              <a:t>Aqidah</a:t>
            </a:r>
            <a:endParaRPr lang="en-US" sz="5400" dirty="0">
              <a:ln w="1905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" pitchFamily="34" charset="0"/>
              <a:cs typeface="+mn-cs"/>
            </a:endParaRPr>
          </a:p>
        </p:txBody>
      </p:sp>
    </p:spTree>
  </p:cSld>
  <p:clrMapOvr>
    <a:masterClrMapping/>
  </p:clrMapOvr>
  <p:transition spd="slow" advTm="1023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44" grpId="0" build="allAtOnce"/>
      <p:bldP spid="4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04800"/>
            <a:ext cx="82296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Sebab-sebab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Peristiwa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 Black" pitchFamily="34" charset="0"/>
              </a:rPr>
              <a:t>Isra</a:t>
            </a:r>
            <a:r>
              <a:rPr lang="en-US" sz="2600" dirty="0" smtClean="0">
                <a:solidFill>
                  <a:srgbClr val="FFFF00"/>
                </a:solidFill>
                <a:latin typeface="Arial Black" pitchFamily="34" charset="0"/>
              </a:rPr>
              <a:t>’ </a:t>
            </a:r>
            <a:r>
              <a:rPr lang="en-US" sz="2600" dirty="0" err="1" smtClean="0">
                <a:solidFill>
                  <a:srgbClr val="FFFF00"/>
                </a:solidFill>
                <a:latin typeface="Arial Black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Mikraj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berlaku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kepada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Nabi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Muhammad S.A.W. </a:t>
            </a:r>
            <a:r>
              <a:rPr lang="en-US" sz="2600" dirty="0" smtClean="0">
                <a:solidFill>
                  <a:srgbClr val="FFFF00"/>
                </a:solidFill>
                <a:latin typeface="Arial Black" pitchFamily="34" charset="0"/>
              </a:rPr>
              <a:t>:-</a:t>
            </a:r>
            <a:endParaRPr lang="en-US" sz="2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2667000"/>
            <a:ext cx="6477000" cy="12192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Tentangan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,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ancaman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dan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ejekan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hebat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daripada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kaum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Kafir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dan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Musyrik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.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1447800" y="2667000"/>
            <a:ext cx="1295400" cy="838200"/>
          </a:xfrm>
          <a:prstGeom prst="bentUpArrow">
            <a:avLst>
              <a:gd name="adj1" fmla="val 25000"/>
              <a:gd name="adj2" fmla="val 38131"/>
              <a:gd name="adj3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038600"/>
            <a:ext cx="6477000" cy="12192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Kehilangan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isteri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tercinta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, 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Saidatina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Khadijah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dan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Abu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Talib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bapa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saudaranya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. 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Bent-Up Arrow 10"/>
          <p:cNvSpPr/>
          <p:nvPr/>
        </p:nvSpPr>
        <p:spPr>
          <a:xfrm rot="5400000">
            <a:off x="457200" y="3048000"/>
            <a:ext cx="2667000" cy="1447800"/>
          </a:xfrm>
          <a:prstGeom prst="bentUpArrow">
            <a:avLst>
              <a:gd name="adj1" fmla="val 25000"/>
              <a:gd name="adj2" fmla="val 38131"/>
              <a:gd name="adj3" fmla="val 414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8077200" cy="10668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Kegelisahan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dan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Kesedihan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yang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berlaku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kepada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Baginda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akibat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;- 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5032" y="5432610"/>
            <a:ext cx="8077200" cy="12954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Mengendur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ketegangan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, Allah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mengundang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baginda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untuk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berisra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’ 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dan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mikraj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,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memperlihatkan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kebesaran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Allah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Taala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. 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845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FF00"/>
                </a:solidFill>
                <a:latin typeface="+mj-lt"/>
                <a:cs typeface="Arial" charset="0"/>
              </a:rPr>
              <a:t>Penjelasan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  <a:cs typeface="Arial" charset="0"/>
              </a:rPr>
              <a:t>melalui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+mj-lt"/>
                <a:cs typeface="Arial" charset="0"/>
              </a:rPr>
              <a:t>Kitab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  <a:cs typeface="Arial" charset="0"/>
              </a:rPr>
              <a:t>Tafsir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</a:rPr>
              <a:t> Al-</a:t>
            </a:r>
            <a:r>
              <a:rPr lang="en-US" sz="2400" b="1" dirty="0" err="1">
                <a:solidFill>
                  <a:srgbClr val="FFFF00"/>
                </a:solidFill>
                <a:latin typeface="+mj-lt"/>
                <a:cs typeface="Arial" charset="0"/>
              </a:rPr>
              <a:t>Kabir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</a:rPr>
              <a:t>) Imam </a:t>
            </a:r>
            <a:r>
              <a:rPr lang="en-US" sz="24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Fakhrurrazi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+mj-lt"/>
                <a:cs typeface="Arial" charset="0"/>
              </a:rPr>
              <a:t>:</a:t>
            </a:r>
          </a:p>
        </p:txBody>
      </p:sp>
      <p:sp>
        <p:nvSpPr>
          <p:cNvPr id="7" name="Pentagon 6"/>
          <p:cNvSpPr/>
          <p:nvPr/>
        </p:nvSpPr>
        <p:spPr>
          <a:xfrm>
            <a:off x="533400" y="1295400"/>
            <a:ext cx="7772400" cy="99060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Rasulullah</a:t>
            </a:r>
            <a:r>
              <a:rPr lang="en-US" sz="2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S.A.W. </a:t>
            </a:r>
            <a:r>
              <a:rPr lang="en-US" sz="24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diperjalankan</a:t>
            </a:r>
            <a:r>
              <a:rPr lang="en-US" sz="2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bersama</a:t>
            </a:r>
            <a:r>
              <a:rPr lang="en-US" sz="2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makhluk</a:t>
            </a:r>
            <a:r>
              <a:rPr lang="en-US" sz="2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Allah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bernama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Buraq</a:t>
            </a:r>
            <a:r>
              <a:rPr lang="en-US" sz="24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endParaRPr lang="en-US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371600" y="2743200"/>
            <a:ext cx="7391400" cy="990600"/>
          </a:xfrm>
          <a:prstGeom prst="snip1Rect">
            <a:avLst/>
          </a:prstGeom>
          <a:solidFill>
            <a:srgbClr val="80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Diperlihatkan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kepada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Baginda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iaitu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balasan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kepada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hambaNya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akhirat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1371600" y="3810000"/>
            <a:ext cx="7391400" cy="990600"/>
          </a:xfrm>
          <a:prstGeom prst="snip1Rect">
            <a:avLst>
              <a:gd name="adj" fmla="val 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Diperlihatkan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juga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kepada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Baginda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petala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langit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Kursi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Arasy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1371600" y="4953000"/>
            <a:ext cx="7467600" cy="1676400"/>
          </a:xfrm>
          <a:prstGeom prst="snip1Rect">
            <a:avLst>
              <a:gd name="adj" fmla="val 0"/>
            </a:avLst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Kekuasaan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kebesaraan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Allah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telah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menambah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keimanan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keyakinan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Baginda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menyampaikan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risalah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tauhid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kepada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umatnya</a:t>
            </a:r>
            <a:r>
              <a:rPr lang="en-US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Curved Right Arrow 10"/>
          <p:cNvSpPr/>
          <p:nvPr/>
        </p:nvSpPr>
        <p:spPr>
          <a:xfrm rot="21162482" flipH="1">
            <a:off x="8017115" y="1568991"/>
            <a:ext cx="804891" cy="1505926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20140041">
            <a:off x="775861" y="2365014"/>
            <a:ext cx="835577" cy="2096793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20140041">
            <a:off x="394861" y="3889012"/>
            <a:ext cx="835577" cy="2096793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Salah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satu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pengajaran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dari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Peristiwa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Israk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’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dan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Mikraj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,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iaitu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:-</a:t>
            </a:r>
            <a:endParaRPr lang="en-US" sz="2600" b="1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304800" y="1500187"/>
            <a:ext cx="6500813" cy="990600"/>
          </a:xfrm>
          <a:prstGeom prst="homePlate">
            <a:avLst>
              <a:gd name="adj" fmla="val 0"/>
            </a:avLst>
          </a:prstGeom>
          <a:solidFill>
            <a:srgbClr val="80008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Disyariatkan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ibadat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SOLAT 5 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WAKTU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ound Diagonal Corner Rectangle 7"/>
          <p:cNvSpPr>
            <a:spLocks noChangeArrowheads="1"/>
          </p:cNvSpPr>
          <p:nvPr/>
        </p:nvSpPr>
        <p:spPr bwMode="auto">
          <a:xfrm>
            <a:off x="533400" y="3733800"/>
            <a:ext cx="2743200" cy="2819400"/>
          </a:xfrm>
          <a:custGeom>
            <a:avLst/>
            <a:gdLst>
              <a:gd name="T0" fmla="*/ 3048000 w 3048000"/>
              <a:gd name="T1" fmla="*/ 876300 h 1752600"/>
              <a:gd name="T2" fmla="*/ 1524000 w 3048000"/>
              <a:gd name="T3" fmla="*/ 1752600 h 1752600"/>
              <a:gd name="T4" fmla="*/ 0 w 3048000"/>
              <a:gd name="T5" fmla="*/ 876300 h 1752600"/>
              <a:gd name="T6" fmla="*/ 1524000 w 3048000"/>
              <a:gd name="T7" fmla="*/ 0 h 1752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5555 w 3048000"/>
              <a:gd name="T13" fmla="*/ 85555 h 1752600"/>
              <a:gd name="T14" fmla="*/ 2962445 w 3048000"/>
              <a:gd name="T15" fmla="*/ 1667045 h 175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0" h="1752600">
                <a:moveTo>
                  <a:pt x="292106" y="0"/>
                </a:moveTo>
                <a:lnTo>
                  <a:pt x="3048000" y="0"/>
                </a:lnTo>
                <a:lnTo>
                  <a:pt x="3048000" y="1460494"/>
                </a:lnTo>
                <a:cubicBezTo>
                  <a:pt x="3048000" y="1621819"/>
                  <a:pt x="2917219" y="1752599"/>
                  <a:pt x="2755894" y="1752600"/>
                </a:cubicBezTo>
                <a:lnTo>
                  <a:pt x="0" y="1752600"/>
                </a:lnTo>
                <a:lnTo>
                  <a:pt x="0" y="292106"/>
                </a:lnTo>
                <a:cubicBezTo>
                  <a:pt x="0" y="130780"/>
                  <a:pt x="130780" y="0"/>
                  <a:pt x="292106" y="0"/>
                </a:cubicBezTo>
                <a:cubicBezTo>
                  <a:pt x="292106" y="0"/>
                  <a:pt x="292106" y="0"/>
                  <a:pt x="29210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Pensyariatan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secara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langsung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Sidratul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Muntaha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2" name="Round Diagonal Corner Rectangle 7"/>
          <p:cNvSpPr>
            <a:spLocks noChangeArrowheads="1"/>
          </p:cNvSpPr>
          <p:nvPr/>
        </p:nvSpPr>
        <p:spPr bwMode="auto">
          <a:xfrm>
            <a:off x="6477000" y="2743200"/>
            <a:ext cx="2590800" cy="3810000"/>
          </a:xfrm>
          <a:custGeom>
            <a:avLst/>
            <a:gdLst>
              <a:gd name="T0" fmla="*/ 3048000 w 3048000"/>
              <a:gd name="T1" fmla="*/ 876300 h 1752600"/>
              <a:gd name="T2" fmla="*/ 1524000 w 3048000"/>
              <a:gd name="T3" fmla="*/ 1752600 h 1752600"/>
              <a:gd name="T4" fmla="*/ 0 w 3048000"/>
              <a:gd name="T5" fmla="*/ 876300 h 1752600"/>
              <a:gd name="T6" fmla="*/ 1524000 w 3048000"/>
              <a:gd name="T7" fmla="*/ 0 h 1752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5555 w 3048000"/>
              <a:gd name="T13" fmla="*/ 85555 h 1752600"/>
              <a:gd name="T14" fmla="*/ 2962445 w 3048000"/>
              <a:gd name="T15" fmla="*/ 1667045 h 175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0" h="1752600">
                <a:moveTo>
                  <a:pt x="292106" y="0"/>
                </a:moveTo>
                <a:lnTo>
                  <a:pt x="3048000" y="0"/>
                </a:lnTo>
                <a:lnTo>
                  <a:pt x="3048000" y="1460494"/>
                </a:lnTo>
                <a:cubicBezTo>
                  <a:pt x="3048000" y="1621819"/>
                  <a:pt x="2917219" y="1752599"/>
                  <a:pt x="2755894" y="1752600"/>
                </a:cubicBezTo>
                <a:lnTo>
                  <a:pt x="0" y="1752600"/>
                </a:lnTo>
                <a:lnTo>
                  <a:pt x="0" y="292106"/>
                </a:lnTo>
                <a:cubicBezTo>
                  <a:pt x="0" y="130780"/>
                  <a:pt x="130780" y="0"/>
                  <a:pt x="292106" y="0"/>
                </a:cubicBezTo>
                <a:cubicBezTo>
                  <a:pt x="292106" y="0"/>
                  <a:pt x="292106" y="0"/>
                  <a:pt x="292106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0" scaled="1"/>
            <a:tileRect/>
          </a:gradFill>
          <a:ln w="57150" algn="ctr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Ibadat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Puasa</a:t>
            </a:r>
            <a:r>
              <a:rPr lang="en-US" sz="2400" b="1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dll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..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melalui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wahyu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perantaraan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Jibrail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ound Diagonal Corner Rectangle 7"/>
          <p:cNvSpPr>
            <a:spLocks noChangeArrowheads="1"/>
          </p:cNvSpPr>
          <p:nvPr/>
        </p:nvSpPr>
        <p:spPr bwMode="auto">
          <a:xfrm>
            <a:off x="3581400" y="3733800"/>
            <a:ext cx="2743200" cy="2819400"/>
          </a:xfrm>
          <a:custGeom>
            <a:avLst/>
            <a:gdLst>
              <a:gd name="T0" fmla="*/ 3048000 w 3048000"/>
              <a:gd name="T1" fmla="*/ 876300 h 1752600"/>
              <a:gd name="T2" fmla="*/ 1524000 w 3048000"/>
              <a:gd name="T3" fmla="*/ 1752600 h 1752600"/>
              <a:gd name="T4" fmla="*/ 0 w 3048000"/>
              <a:gd name="T5" fmla="*/ 876300 h 1752600"/>
              <a:gd name="T6" fmla="*/ 1524000 w 3048000"/>
              <a:gd name="T7" fmla="*/ 0 h 1752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5555 w 3048000"/>
              <a:gd name="T13" fmla="*/ 85555 h 1752600"/>
              <a:gd name="T14" fmla="*/ 2962445 w 3048000"/>
              <a:gd name="T15" fmla="*/ 1667045 h 175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0" h="1752600">
                <a:moveTo>
                  <a:pt x="292106" y="0"/>
                </a:moveTo>
                <a:lnTo>
                  <a:pt x="3048000" y="0"/>
                </a:lnTo>
                <a:lnTo>
                  <a:pt x="3048000" y="1460494"/>
                </a:lnTo>
                <a:cubicBezTo>
                  <a:pt x="3048000" y="1621819"/>
                  <a:pt x="2917219" y="1752599"/>
                  <a:pt x="2755894" y="1752600"/>
                </a:cubicBezTo>
                <a:lnTo>
                  <a:pt x="0" y="1752600"/>
                </a:lnTo>
                <a:lnTo>
                  <a:pt x="0" y="292106"/>
                </a:lnTo>
                <a:cubicBezTo>
                  <a:pt x="0" y="130780"/>
                  <a:pt x="130780" y="0"/>
                  <a:pt x="292106" y="0"/>
                </a:cubicBezTo>
                <a:cubicBezTo>
                  <a:pt x="292106" y="0"/>
                  <a:pt x="292106" y="0"/>
                  <a:pt x="29210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Allah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mengangkat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martabat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solat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merupakan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tiang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agama. 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1600200" y="2719387"/>
            <a:ext cx="3657600" cy="1219200"/>
          </a:xfrm>
          <a:prstGeom prst="downArrowCallout">
            <a:avLst>
              <a:gd name="adj1" fmla="val 100882"/>
              <a:gd name="adj2" fmla="val 10092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Istimewa </a:t>
            </a:r>
            <a:r>
              <a:rPr lang="en-US" sz="2800" dirty="0" err="1" smtClean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Solat</a:t>
            </a:r>
            <a:endParaRPr lang="en-MY" sz="2800" dirty="0">
              <a:ln w="19050"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395288"/>
            <a:ext cx="71628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 Black" pitchFamily="34" charset="0"/>
              </a:rPr>
              <a:t>Rasulullah S.A.W. bersabda :-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581400"/>
            <a:ext cx="8001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Solat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itu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adalah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tiang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agama.”</a:t>
            </a:r>
          </a:p>
          <a:p>
            <a:pPr algn="r"/>
            <a:r>
              <a:rPr lang="en-US" sz="2600" b="1" i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itannicTBol" pitchFamily="34" charset="0"/>
              </a:rPr>
              <a:t>(</a:t>
            </a:r>
            <a:r>
              <a:rPr lang="en-US" sz="2600" b="1" i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itannicTBol" pitchFamily="34" charset="0"/>
              </a:rPr>
              <a:t>Hadis</a:t>
            </a:r>
            <a:r>
              <a:rPr lang="en-US" sz="2600" b="1" i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itannicTBol" pitchFamily="34" charset="0"/>
              </a:rPr>
              <a:t> </a:t>
            </a:r>
            <a:r>
              <a:rPr lang="en-US" sz="2600" b="1" i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itannicTBol" pitchFamily="34" charset="0"/>
              </a:rPr>
              <a:t>Riwayat</a:t>
            </a:r>
            <a:r>
              <a:rPr lang="en-US" sz="2600" b="1" i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itannicTBol" pitchFamily="34" charset="0"/>
              </a:rPr>
              <a:t> </a:t>
            </a:r>
            <a:r>
              <a:rPr lang="en-US" sz="2600" b="1" i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itannicTBol" pitchFamily="34" charset="0"/>
              </a:rPr>
              <a:t>Baihaqi</a:t>
            </a:r>
            <a:r>
              <a:rPr lang="en-US" sz="2600" b="1" i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ritannicTBol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1905000"/>
            <a:ext cx="66479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"الصَّلاَةُ عِمَادُ الدِّيْن"	</a:t>
            </a:r>
            <a:endParaRPr lang="ms-MY" sz="8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395288"/>
            <a:ext cx="71628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 Black" pitchFamily="34" charset="0"/>
              </a:rPr>
              <a:t>Rasulullah S.A.W. bersabda :-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810000"/>
            <a:ext cx="8305800" cy="2473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Perumpamaan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ibadat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solat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kehidupan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Muslim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adalah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ibarat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sebuah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sungai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mengalir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dipernuhi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air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harapan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rumah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kamu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 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Maka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kamu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akan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mandi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dalamnya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sebanyak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lima kali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sehari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membersihkan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diri</a:t>
            </a:r>
            <a:r>
              <a:rPr lang="en-US" sz="2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273076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"مَثَلُ الصَّلَوَاتِ الْخَمْسِ كَمَثَلِ نَهْرٍ جَارٍ غَمْرٍ عَلَى بَابِ أَحَدِكُمْ يَغْتَسِلُ مِنْهُ كُلَّ يَوْمٍ خَمْسَ مَرَّاتٍ"	</a:t>
            </a:r>
            <a:b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</a:b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9144000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rgbClr val="FFFF00"/>
                </a:solidFill>
                <a:latin typeface="Arial Black" pitchFamily="34" charset="0"/>
              </a:rPr>
              <a:t>Kepentingan Ibadat Solat dapat dilihat melalui tindakan Saidina Umar Al-Khattab, iaitu :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81000" y="1295400"/>
            <a:ext cx="8305800" cy="1676400"/>
          </a:xfrm>
          <a:prstGeom prst="cloudCallout">
            <a:avLst>
              <a:gd name="adj1" fmla="val -19991"/>
              <a:gd name="adj2" fmla="val 3972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/>
            <a:r>
              <a:rPr lang="en-US" sz="2400" dirty="0" err="1">
                <a:latin typeface="Arial Black" pitchFamily="34" charset="0"/>
              </a:rPr>
              <a:t>Saidina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Umar</a:t>
            </a:r>
            <a:r>
              <a:rPr lang="en-US" sz="2400" dirty="0">
                <a:latin typeface="Arial Black" pitchFamily="34" charset="0"/>
              </a:rPr>
              <a:t> Al-</a:t>
            </a:r>
            <a:r>
              <a:rPr lang="en-US" sz="2400" dirty="0" err="1">
                <a:latin typeface="Arial Black" pitchFamily="34" charset="0"/>
              </a:rPr>
              <a:t>Khattab</a:t>
            </a:r>
            <a:r>
              <a:rPr lang="en-US" sz="2400" dirty="0">
                <a:latin typeface="Arial Black" pitchFamily="34" charset="0"/>
              </a:rPr>
              <a:t>  </a:t>
            </a:r>
            <a:r>
              <a:rPr lang="en-US" sz="2400" dirty="0" err="1">
                <a:latin typeface="Arial Black" pitchFamily="34" charset="0"/>
              </a:rPr>
              <a:t>mengedar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surat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kepada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semua</a:t>
            </a:r>
            <a:r>
              <a:rPr lang="en-US" sz="2400" dirty="0">
                <a:latin typeface="Arial Black" pitchFamily="34" charset="0"/>
              </a:rPr>
              <a:t> </a:t>
            </a:r>
            <a:r>
              <a:rPr lang="en-US" sz="2400" dirty="0" err="1">
                <a:latin typeface="Arial Black" pitchFamily="34" charset="0"/>
              </a:rPr>
              <a:t>gabenornya</a:t>
            </a:r>
            <a:r>
              <a:rPr lang="en-US" sz="2400" dirty="0">
                <a:latin typeface="Arial Black" pitchFamily="34" charset="0"/>
              </a:rPr>
              <a:t>, </a:t>
            </a:r>
            <a:r>
              <a:rPr lang="en-US" sz="2400" dirty="0" err="1">
                <a:latin typeface="Arial Black" pitchFamily="34" charset="0"/>
              </a:rPr>
              <a:t>berbunyi</a:t>
            </a:r>
            <a:r>
              <a:rPr lang="en-US" sz="2400" dirty="0">
                <a:latin typeface="Arial Black" pitchFamily="34" charset="0"/>
              </a:rPr>
              <a:t> :-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flipV="1">
            <a:off x="457200" y="3200400"/>
            <a:ext cx="8382000" cy="3581400"/>
          </a:xfrm>
          <a:prstGeom prst="wedgeRoundRectCallout">
            <a:avLst>
              <a:gd name="adj1" fmla="val -190"/>
              <a:gd name="adj2" fmla="val 65245"/>
              <a:gd name="adj3" fmla="val 16667"/>
            </a:avLst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2857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rot="10800000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Wahai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para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gabenor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sekalian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tugas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paling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penting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ialah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mendirikan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Sesiapa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mendirikan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dipercayai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Manakala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sesiapa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mendirikan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sebaiknya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memelihara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agamanya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Dan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sesiapa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mensia-siakanya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bermakna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mensiakan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urusan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lainnya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848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Keyakinan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Saidina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Umar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terhadap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solat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:-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990600" y="1600200"/>
            <a:ext cx="7772400" cy="3200400"/>
          </a:xfrm>
          <a:prstGeom prst="downArrowCallout">
            <a:avLst>
              <a:gd name="adj1" fmla="val 25000"/>
              <a:gd name="adj2" fmla="val 25000"/>
              <a:gd name="adj3" fmla="val 26441"/>
              <a:gd name="adj4" fmla="val 64977"/>
            </a:avLst>
          </a:prstGeom>
          <a:solidFill>
            <a:srgbClr val="FFFF00"/>
          </a:solidFill>
          <a:ln w="38100">
            <a:solidFill>
              <a:srgbClr val="3333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Sebab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berlakunya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Kecurangan,kezaliman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Kemunduran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Kekalahan</a:t>
            </a:r>
            <a:r>
              <a:rPr lang="en-US" sz="3600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endParaRPr lang="en-US" sz="36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219200" y="4876800"/>
            <a:ext cx="7391400" cy="1600200"/>
          </a:xfrm>
          <a:prstGeom prst="snip2SameRect">
            <a:avLst/>
          </a:prstGeom>
          <a:solidFill>
            <a:srgbClr val="FF0000"/>
          </a:solidFill>
          <a:ln w="57150">
            <a:solidFill>
              <a:srgbClr val="3333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Lemah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Iman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Dan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Malas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Solat</a:t>
            </a:r>
            <a:endParaRPr lang="ms-MY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73050"/>
            <a:ext cx="71628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Arial Black" pitchFamily="34" charset="0"/>
              </a:rPr>
              <a:t>Kesan dari Peristiwa Isra’ dan Mikraj iaitu :-</a:t>
            </a:r>
          </a:p>
        </p:txBody>
      </p:sp>
      <p:sp>
        <p:nvSpPr>
          <p:cNvPr id="2" name="Round Diagonal Corner Rectangle 4"/>
          <p:cNvSpPr/>
          <p:nvPr/>
        </p:nvSpPr>
        <p:spPr>
          <a:xfrm>
            <a:off x="762000" y="1534758"/>
            <a:ext cx="3505200" cy="1752600"/>
          </a:xfrm>
          <a:prstGeom prst="round2DiagRect">
            <a:avLst>
              <a:gd name="adj1" fmla="val 43248"/>
              <a:gd name="adj2" fmla="val 0"/>
            </a:avLst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Rasulullah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dapat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mengadap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Allah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secara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langsung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48200"/>
            <a:ext cx="3200400" cy="13716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Israk</a:t>
            </a: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endParaRPr lang="en-US" sz="3600" b="1" dirty="0" smtClean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dan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Israk</a:t>
            </a:r>
            <a:endParaRPr lang="en-US" sz="36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" name="Round Diagonal Corner Rectangle 4"/>
          <p:cNvSpPr/>
          <p:nvPr/>
        </p:nvSpPr>
        <p:spPr>
          <a:xfrm>
            <a:off x="5181600" y="1524000"/>
            <a:ext cx="3505200" cy="1752600"/>
          </a:xfrm>
          <a:prstGeom prst="round2DiagRect">
            <a:avLst>
              <a:gd name="adj1" fmla="val 35695"/>
              <a:gd name="adj2" fmla="val 0"/>
            </a:avLst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Umat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Islam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bermunajat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berhubung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Allah</a:t>
            </a:r>
          </a:p>
        </p:txBody>
      </p:sp>
      <p:sp>
        <p:nvSpPr>
          <p:cNvPr id="4" name="Rectangle 5"/>
          <p:cNvSpPr/>
          <p:nvPr/>
        </p:nvSpPr>
        <p:spPr>
          <a:xfrm>
            <a:off x="5105400" y="4680474"/>
            <a:ext cx="3200400" cy="13716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Ibadat</a:t>
            </a:r>
            <a:r>
              <a:rPr lang="en-US" sz="3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Solat</a:t>
            </a:r>
            <a:endParaRPr lang="en-US" sz="36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66800" y="3517392"/>
            <a:ext cx="2743200" cy="978408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Down Arrow 9"/>
          <p:cNvSpPr/>
          <p:nvPr/>
        </p:nvSpPr>
        <p:spPr>
          <a:xfrm>
            <a:off x="5486400" y="3505200"/>
            <a:ext cx="2743200" cy="978408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61975"/>
            <a:ext cx="8686800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Diperlihatkan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kepada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Baginda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natijah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2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2600" dirty="0" err="1" smtClean="0">
                <a:solidFill>
                  <a:srgbClr val="FFFF00"/>
                </a:solidFill>
                <a:latin typeface="Arial Black" pitchFamily="34" charset="0"/>
              </a:rPr>
              <a:t>manusia</a:t>
            </a:r>
            <a:r>
              <a:rPr lang="en-US" sz="26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melanggar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perintah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Allah, </a:t>
            </a:r>
            <a:r>
              <a:rPr lang="en-US" sz="2600" dirty="0" err="1">
                <a:solidFill>
                  <a:srgbClr val="FFFF00"/>
                </a:solidFill>
                <a:latin typeface="Arial Black" pitchFamily="34" charset="0"/>
              </a:rPr>
              <a:t>iaitu</a:t>
            </a:r>
            <a:r>
              <a:rPr lang="en-US" sz="2600" dirty="0">
                <a:solidFill>
                  <a:srgbClr val="FFFF00"/>
                </a:solidFill>
                <a:latin typeface="Arial Black" pitchFamily="34" charset="0"/>
              </a:rPr>
              <a:t> :</a:t>
            </a: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457200" y="1676400"/>
            <a:ext cx="7696200" cy="1219200"/>
          </a:xfrm>
          <a:prstGeom prst="homePlate">
            <a:avLst>
              <a:gd name="adj" fmla="val 23526"/>
            </a:avLst>
          </a:prstGeom>
          <a:solidFill>
            <a:srgbClr val="C0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Satu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kaum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memecah-mecahkan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kepala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batu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keras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setelah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kepala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pecah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kembali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asal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dipecahkan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4876800" y="3048000"/>
            <a:ext cx="3657600" cy="609600"/>
          </a:xfrm>
          <a:prstGeom prst="snip1Rect">
            <a:avLst>
              <a:gd name="adj" fmla="val 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Abaikan SOLAT</a:t>
            </a:r>
          </a:p>
        </p:txBody>
      </p:sp>
      <p:sp>
        <p:nvSpPr>
          <p:cNvPr id="2" name="Pentagon 5"/>
          <p:cNvSpPr>
            <a:spLocks noChangeArrowheads="1"/>
          </p:cNvSpPr>
          <p:nvPr/>
        </p:nvSpPr>
        <p:spPr bwMode="auto">
          <a:xfrm>
            <a:off x="457200" y="4038600"/>
            <a:ext cx="7696200" cy="1219200"/>
          </a:xfrm>
          <a:prstGeom prst="homePlate">
            <a:avLst>
              <a:gd name="adj" fmla="val 23526"/>
            </a:avLst>
          </a:prstGeom>
          <a:solidFill>
            <a:srgbClr val="C0000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Satu kumpulan manusia yang dihalau seperti binatang ternakan dan memakan bara api dan batu dari api neraka jahanam.</a:t>
            </a:r>
          </a:p>
        </p:txBody>
      </p:sp>
      <p:sp>
        <p:nvSpPr>
          <p:cNvPr id="3" name="Snip Single Corner Rectangle 8"/>
          <p:cNvSpPr/>
          <p:nvPr/>
        </p:nvSpPr>
        <p:spPr>
          <a:xfrm>
            <a:off x="4953000" y="5410200"/>
            <a:ext cx="3657600" cy="609600"/>
          </a:xfrm>
          <a:prstGeom prst="snip1Rect">
            <a:avLst>
              <a:gd name="adj" fmla="val 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Abaikan ZAKAT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-1044348">
            <a:off x="8001000" y="1828800"/>
            <a:ext cx="838200" cy="16764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rot="-1044348">
            <a:off x="8077200" y="4191000"/>
            <a:ext cx="838200" cy="16764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47650"/>
            <a:ext cx="8686800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600" b="1" dirty="0" err="1">
                <a:solidFill>
                  <a:srgbClr val="FFFF00"/>
                </a:solidFill>
                <a:latin typeface="Arial Black" pitchFamily="34" charset="0"/>
              </a:rPr>
              <a:t>Diperlihatkan</a:t>
            </a:r>
            <a:r>
              <a:rPr lang="en-US" sz="26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 Black" pitchFamily="34" charset="0"/>
              </a:rPr>
              <a:t>kepada</a:t>
            </a:r>
            <a:r>
              <a:rPr lang="en-US" sz="26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 Black" pitchFamily="34" charset="0"/>
              </a:rPr>
              <a:t>Baginda</a:t>
            </a:r>
            <a:r>
              <a:rPr lang="en-US" sz="26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 Black" pitchFamily="34" charset="0"/>
              </a:rPr>
              <a:t>natijah</a:t>
            </a:r>
            <a:r>
              <a:rPr lang="en-US" sz="26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n-US" sz="26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Arial Black" pitchFamily="34" charset="0"/>
              </a:rPr>
              <a:t>manusia</a:t>
            </a:r>
            <a:r>
              <a:rPr lang="en-US" sz="26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 Black" pitchFamily="34" charset="0"/>
              </a:rPr>
              <a:t>melanggar</a:t>
            </a:r>
            <a:r>
              <a:rPr lang="en-US" sz="26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 Black" pitchFamily="34" charset="0"/>
              </a:rPr>
              <a:t>perintah</a:t>
            </a:r>
            <a:r>
              <a:rPr lang="en-US" sz="2600" b="1" dirty="0">
                <a:solidFill>
                  <a:srgbClr val="FFFF00"/>
                </a:solidFill>
                <a:latin typeface="Arial Black" pitchFamily="34" charset="0"/>
              </a:rPr>
              <a:t> Allah, </a:t>
            </a:r>
            <a:r>
              <a:rPr lang="en-US" sz="2600" b="1" dirty="0" err="1">
                <a:solidFill>
                  <a:srgbClr val="FFFF00"/>
                </a:solidFill>
                <a:latin typeface="Arial Black" pitchFamily="34" charset="0"/>
              </a:rPr>
              <a:t>iaitu</a:t>
            </a:r>
            <a:r>
              <a:rPr lang="en-US" sz="2600" b="1" dirty="0">
                <a:solidFill>
                  <a:srgbClr val="FFFF00"/>
                </a:solidFill>
                <a:latin typeface="Arial Black" pitchFamily="34" charset="0"/>
              </a:rPr>
              <a:t> :</a:t>
            </a:r>
          </a:p>
        </p:txBody>
      </p:sp>
      <p:sp>
        <p:nvSpPr>
          <p:cNvPr id="6" name="Pentagon 5"/>
          <p:cNvSpPr>
            <a:spLocks noChangeArrowheads="1"/>
          </p:cNvSpPr>
          <p:nvPr/>
        </p:nvSpPr>
        <p:spPr bwMode="auto">
          <a:xfrm>
            <a:off x="457200" y="1295400"/>
            <a:ext cx="7848600" cy="1600200"/>
          </a:xfrm>
          <a:prstGeom prst="homePlate">
            <a:avLst>
              <a:gd name="adj" fmla="val 20203"/>
            </a:avLst>
          </a:prstGeom>
          <a:solidFill>
            <a:srgbClr val="C00000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anchor="ctr"/>
          <a:lstStyle/>
          <a:p>
            <a:pPr algn="ctr"/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Sekumpulan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lelaki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perempuan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memakan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mentah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busuk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sedangkan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disisi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terdapat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daging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elok</a:t>
            </a:r>
            <a:r>
              <a:rPr lang="en-US" sz="24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1981200" y="3048000"/>
            <a:ext cx="6553200" cy="1143000"/>
          </a:xfrm>
          <a:prstGeom prst="snip1Rect">
            <a:avLst>
              <a:gd name="adj" fmla="val 0"/>
            </a:avLst>
          </a:prstGeom>
          <a:solidFill>
            <a:srgbClr val="FF0066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Suami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isteri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sah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masih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mencari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pasangan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lain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BERZINA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 rot="-1044348">
            <a:off x="8001000" y="1828800"/>
            <a:ext cx="838200" cy="16764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10" name="Round Diagonal Corner Rectangle 9"/>
          <p:cNvSpPr/>
          <p:nvPr/>
        </p:nvSpPr>
        <p:spPr>
          <a:xfrm>
            <a:off x="914400" y="4419600"/>
            <a:ext cx="7467600" cy="2209800"/>
          </a:xfrm>
          <a:prstGeom prst="round2DiagRect">
            <a:avLst/>
          </a:prstGeom>
          <a:solidFill>
            <a:srgbClr val="99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meminum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arak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riba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harta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anak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yatim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fitnah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dll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menerima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balasan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azab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akhirat</a:t>
            </a:r>
            <a:endParaRPr lang="en-US" sz="28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2439650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اَلْحَمْدُ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116050"/>
            <a:ext cx="7164103" cy="14465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 Allah S.W.T.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10850"/>
            <a:ext cx="8929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77850"/>
            <a:ext cx="86868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Diperlihatkan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kepada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Baginda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nikmat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umat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Islam yang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patuh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kepada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Allah,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iaitu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:</a:t>
            </a:r>
          </a:p>
        </p:txBody>
      </p:sp>
      <p:sp>
        <p:nvSpPr>
          <p:cNvPr id="9" name="Snip Single Corner Rectangle 8"/>
          <p:cNvSpPr/>
          <p:nvPr/>
        </p:nvSpPr>
        <p:spPr>
          <a:xfrm>
            <a:off x="3009900" y="1981200"/>
            <a:ext cx="2819400" cy="990600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Berjuang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Fi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Sabilillah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1676400" y="2971800"/>
            <a:ext cx="5638800" cy="2895600"/>
          </a:xfrm>
          <a:prstGeom prst="upDownArrowCallout">
            <a:avLst>
              <a:gd name="adj1" fmla="val 68519"/>
              <a:gd name="adj2" fmla="val 68519"/>
              <a:gd name="adj3" fmla="val 18181"/>
              <a:gd name="adj4" fmla="val 50000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Balasan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Pahala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Syurga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dijanjikan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</a:p>
        </p:txBody>
      </p:sp>
      <p:sp>
        <p:nvSpPr>
          <p:cNvPr id="2" name="Snip Single Corner Rectangle 8"/>
          <p:cNvSpPr/>
          <p:nvPr/>
        </p:nvSpPr>
        <p:spPr>
          <a:xfrm>
            <a:off x="6019800" y="2590800"/>
            <a:ext cx="3048000" cy="990600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Berjuang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Menahan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Nafsu</a:t>
            </a:r>
            <a:endParaRPr lang="en-US" sz="26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nip Single Corner Rectangle 8"/>
          <p:cNvSpPr/>
          <p:nvPr/>
        </p:nvSpPr>
        <p:spPr>
          <a:xfrm>
            <a:off x="95250" y="2590800"/>
            <a:ext cx="2743200" cy="990600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Orang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Berbuat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Baik</a:t>
            </a:r>
            <a:endParaRPr lang="en-US" sz="26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Snip Single Corner Rectangle 8"/>
          <p:cNvSpPr/>
          <p:nvPr/>
        </p:nvSpPr>
        <p:spPr>
          <a:xfrm>
            <a:off x="1295400" y="5541084"/>
            <a:ext cx="3048000" cy="990600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Membantu Orang Susah</a:t>
            </a:r>
          </a:p>
        </p:txBody>
      </p:sp>
      <p:sp>
        <p:nvSpPr>
          <p:cNvPr id="6" name="Snip Single Corner Rectangle 8"/>
          <p:cNvSpPr/>
          <p:nvPr/>
        </p:nvSpPr>
        <p:spPr>
          <a:xfrm>
            <a:off x="4724400" y="5562600"/>
            <a:ext cx="2971800" cy="990600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Suka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Bersedekah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dll</a:t>
            </a:r>
            <a:endParaRPr lang="en-US" sz="26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77850"/>
            <a:ext cx="7772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Nilai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ibadah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solat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dan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lain-lain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ibadah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di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sisi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 Allah 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1828800"/>
            <a:ext cx="8077200" cy="1219200"/>
            <a:chOff x="533400" y="1828800"/>
            <a:chExt cx="8077200" cy="1219200"/>
          </a:xfrm>
        </p:grpSpPr>
        <p:sp>
          <p:nvSpPr>
            <p:cNvPr id="2" name="Pentagon 5"/>
            <p:cNvSpPr>
              <a:spLocks noChangeArrowheads="1"/>
            </p:cNvSpPr>
            <p:nvPr/>
          </p:nvSpPr>
          <p:spPr bwMode="auto">
            <a:xfrm>
              <a:off x="685800" y="1905000"/>
              <a:ext cx="7924800" cy="1143000"/>
            </a:xfrm>
            <a:prstGeom prst="homePlate">
              <a:avLst>
                <a:gd name="adj" fmla="val 25840"/>
              </a:avLst>
            </a:prstGeom>
            <a:solidFill>
              <a:srgbClr val="0000FF"/>
            </a:solidFill>
            <a:ln w="571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Setiap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manusia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adalah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sama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taraf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</a:p>
            <a:p>
              <a:pPr algn="ctr"/>
              <a:r>
                <a:rPr lang="en-US" sz="2600" dirty="0" err="1" smtClean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di</a:t>
              </a:r>
              <a:r>
                <a:rPr lang="en-US" sz="2600" dirty="0" smtClean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sisi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Allah.</a:t>
              </a: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>
              <a:off x="533400" y="1828800"/>
              <a:ext cx="533400" cy="838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ms-MY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5800" y="3276600"/>
            <a:ext cx="8077200" cy="1219200"/>
            <a:chOff x="533400" y="3276600"/>
            <a:chExt cx="8077200" cy="1219200"/>
          </a:xfrm>
        </p:grpSpPr>
        <p:sp>
          <p:nvSpPr>
            <p:cNvPr id="6" name="Pentagon 5"/>
            <p:cNvSpPr>
              <a:spLocks noChangeArrowheads="1"/>
            </p:cNvSpPr>
            <p:nvPr/>
          </p:nvSpPr>
          <p:spPr bwMode="auto">
            <a:xfrm>
              <a:off x="685800" y="3352800"/>
              <a:ext cx="7924800" cy="1143000"/>
            </a:xfrm>
            <a:prstGeom prst="homePlate">
              <a:avLst>
                <a:gd name="adj" fmla="val 25840"/>
              </a:avLst>
            </a:prstGeom>
            <a:gradFill flip="none" rotWithShape="1">
              <a:gsLst>
                <a:gs pos="0">
                  <a:srgbClr val="669900">
                    <a:shade val="30000"/>
                    <a:satMod val="115000"/>
                  </a:srgbClr>
                </a:gs>
                <a:gs pos="50000">
                  <a:srgbClr val="669900">
                    <a:shade val="67500"/>
                    <a:satMod val="115000"/>
                  </a:srgbClr>
                </a:gs>
                <a:gs pos="100000">
                  <a:srgbClr val="6699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571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60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Melahirkan persaudaraan yang erat </a:t>
              </a:r>
            </a:p>
            <a:p>
              <a:pPr algn="ctr"/>
              <a:r>
                <a:rPr lang="en-US" sz="260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antara umat Islam.</a:t>
              </a:r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533400" y="3276600"/>
              <a:ext cx="533400" cy="838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ms-MY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" y="4724400"/>
            <a:ext cx="8077200" cy="1524000"/>
            <a:chOff x="533400" y="4724400"/>
            <a:chExt cx="8077200" cy="1295400"/>
          </a:xfrm>
        </p:grpSpPr>
        <p:sp>
          <p:nvSpPr>
            <p:cNvPr id="3" name="Pentagon 5"/>
            <p:cNvSpPr>
              <a:spLocks noChangeArrowheads="1"/>
            </p:cNvSpPr>
            <p:nvPr/>
          </p:nvSpPr>
          <p:spPr bwMode="auto">
            <a:xfrm>
              <a:off x="685800" y="4800600"/>
              <a:ext cx="7924800" cy="1219200"/>
            </a:xfrm>
            <a:prstGeom prst="homePlate">
              <a:avLst>
                <a:gd name="adj" fmla="val 24225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Melahirkan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sikap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takwa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,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saling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hormat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menghormati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, 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menghargai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dan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</a:p>
            <a:p>
              <a:pPr algn="ctr"/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bersaing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dengan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cara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 yang </a:t>
              </a:r>
              <a:r>
                <a:rPr lang="en-US" sz="2600" dirty="0" err="1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sihat</a:t>
              </a:r>
              <a:r>
                <a:rPr lang="en-US" sz="2600" dirty="0"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Arial Black" pitchFamily="34" charset="0"/>
                </a:rPr>
                <a:t>.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533400" y="4724400"/>
              <a:ext cx="533400" cy="838200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ms-MY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6962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Arial Black" pitchFamily="34" charset="0"/>
              </a:rPr>
              <a:t>Sikap Persaudaraan umat Islam dalam beribadat kepada Allah, iaitu :-</a:t>
            </a:r>
          </a:p>
        </p:txBody>
      </p:sp>
      <p:sp>
        <p:nvSpPr>
          <p:cNvPr id="2" name="Rounded Rectangle 4"/>
          <p:cNvSpPr/>
          <p:nvPr/>
        </p:nvSpPr>
        <p:spPr>
          <a:xfrm>
            <a:off x="2514600" y="1676400"/>
            <a:ext cx="4038600" cy="12954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Melalui Ibadat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276600"/>
            <a:ext cx="2438400" cy="16383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Solat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Berjemaah</a:t>
            </a:r>
            <a:endParaRPr lang="en-US" sz="28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3505200" y="3543300"/>
            <a:ext cx="2438400" cy="16383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Puasa Bulan Ramadhan</a:t>
            </a:r>
          </a:p>
        </p:txBody>
      </p:sp>
      <p:sp>
        <p:nvSpPr>
          <p:cNvPr id="4" name="Rectangle 7"/>
          <p:cNvSpPr/>
          <p:nvPr/>
        </p:nvSpPr>
        <p:spPr>
          <a:xfrm>
            <a:off x="6400800" y="3276600"/>
            <a:ext cx="2438400" cy="16383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Kerjakan Haji</a:t>
            </a: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 rot="8328844">
            <a:off x="1752600" y="2971800"/>
            <a:ext cx="12192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 rot="2659417">
            <a:off x="6248400" y="2971800"/>
            <a:ext cx="12192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 rot="5400000">
            <a:off x="4229100" y="2781300"/>
            <a:ext cx="8382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7" name="Rectangle 6"/>
          <p:cNvSpPr/>
          <p:nvPr/>
        </p:nvSpPr>
        <p:spPr>
          <a:xfrm>
            <a:off x="762000" y="5334000"/>
            <a:ext cx="7772400" cy="12192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Mengharapkan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keampunan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rahmat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petunjuk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kesejahteraan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hidup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6962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Pengajaran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dari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Peristiwa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Arial Black" pitchFamily="34" charset="0"/>
              </a:rPr>
              <a:t>Isra</a:t>
            </a:r>
            <a:r>
              <a:rPr lang="en-US" sz="2700" dirty="0" smtClean="0">
                <a:solidFill>
                  <a:srgbClr val="FFFF00"/>
                </a:solidFill>
                <a:latin typeface="Arial Black" pitchFamily="34" charset="0"/>
              </a:rPr>
              <a:t>’ 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dan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Mikraj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kepada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umat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manusia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sz="2700" dirty="0" err="1">
                <a:solidFill>
                  <a:srgbClr val="FFFF00"/>
                </a:solidFill>
                <a:latin typeface="Arial Black" pitchFamily="34" charset="0"/>
              </a:rPr>
              <a:t>iaitu</a:t>
            </a:r>
            <a:r>
              <a:rPr lang="en-US" sz="2700" dirty="0">
                <a:solidFill>
                  <a:srgbClr val="FFFF00"/>
                </a:solidFill>
                <a:latin typeface="Arial Black" pitchFamily="34" charset="0"/>
              </a:rPr>
              <a:t> :-</a:t>
            </a:r>
          </a:p>
        </p:txBody>
      </p:sp>
      <p:sp>
        <p:nvSpPr>
          <p:cNvPr id="2" name="Rounded Rectangle 4"/>
          <p:cNvSpPr/>
          <p:nvPr/>
        </p:nvSpPr>
        <p:spPr>
          <a:xfrm>
            <a:off x="609600" y="1600200"/>
            <a:ext cx="8305800" cy="12192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Keutuhan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kepercayaan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umat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Islam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perkara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ghaib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971800"/>
            <a:ext cx="8077200" cy="9906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Membuktikan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kekuasaan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kebesaran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keagungan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Allah yang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menguasai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alam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ounded Rectangle 4"/>
          <p:cNvSpPr/>
          <p:nvPr/>
        </p:nvSpPr>
        <p:spPr>
          <a:xfrm>
            <a:off x="685800" y="4191000"/>
            <a:ext cx="8305800" cy="9906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Disyariatkan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ibadat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Solat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5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waktu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sebagai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kefardhuan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atas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umat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Islam.</a:t>
            </a:r>
          </a:p>
        </p:txBody>
      </p:sp>
      <p:sp>
        <p:nvSpPr>
          <p:cNvPr id="4" name="Rectangle 7"/>
          <p:cNvSpPr/>
          <p:nvPr/>
        </p:nvSpPr>
        <p:spPr>
          <a:xfrm>
            <a:off x="762000" y="5334000"/>
            <a:ext cx="8077200" cy="9906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Gambaran</a:t>
            </a:r>
            <a:r>
              <a:rPr lang="en-US" sz="26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ganjaran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serta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seksaan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atas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amalan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manusia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dunia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akhirat</a:t>
            </a:r>
            <a:r>
              <a:rPr lang="en-US" sz="2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4"/>
          <p:cNvSpPr>
            <a:spLocks noChangeArrowheads="1"/>
          </p:cNvSpPr>
          <p:nvPr/>
        </p:nvSpPr>
        <p:spPr bwMode="auto">
          <a:xfrm>
            <a:off x="685800" y="304800"/>
            <a:ext cx="8229600" cy="1447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Akibat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membiarkan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maksiat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kemungkaran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berleluasa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 </a:t>
            </a:r>
            <a:endParaRPr lang="en-US" sz="28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133600"/>
            <a:ext cx="7239000" cy="762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Suami</a:t>
            </a:r>
            <a:r>
              <a:rPr lang="en-US" sz="27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isteri</a:t>
            </a:r>
            <a:r>
              <a:rPr lang="en-US" sz="27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mengabaikan</a:t>
            </a:r>
            <a:r>
              <a:rPr lang="en-US" sz="27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7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tanggungjawab</a:t>
            </a:r>
            <a:endParaRPr lang="en-US" sz="27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838200" y="2209800"/>
            <a:ext cx="609600" cy="609600"/>
          </a:xfrm>
          <a:prstGeom prst="notchedRightArrow">
            <a:avLst>
              <a:gd name="adj1" fmla="val 4375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3" name="Rectangle 7"/>
          <p:cNvSpPr/>
          <p:nvPr/>
        </p:nvSpPr>
        <p:spPr>
          <a:xfrm>
            <a:off x="1219200" y="2971800"/>
            <a:ext cx="7239000" cy="762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Anak dibiar tanpa didikan agama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838200" y="3048000"/>
            <a:ext cx="609600" cy="609600"/>
          </a:xfrm>
          <a:prstGeom prst="notchedRightArrow">
            <a:avLst>
              <a:gd name="adj1" fmla="val 4375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4" name="Rectangle 7"/>
          <p:cNvSpPr/>
          <p:nvPr/>
        </p:nvSpPr>
        <p:spPr>
          <a:xfrm>
            <a:off x="1219200" y="3829050"/>
            <a:ext cx="7239000" cy="74295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Membiarkan diri dibelenggu kejahilan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838200" y="3905250"/>
            <a:ext cx="609600" cy="609600"/>
          </a:xfrm>
          <a:prstGeom prst="notchedRightArrow">
            <a:avLst>
              <a:gd name="adj1" fmla="val 4375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6" name="Rectangle 7"/>
          <p:cNvSpPr/>
          <p:nvPr/>
        </p:nvSpPr>
        <p:spPr>
          <a:xfrm>
            <a:off x="1219200" y="4667250"/>
            <a:ext cx="7239000" cy="74295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Tidak tahu bezakan halal dan haram</a:t>
            </a: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838200" y="4743450"/>
            <a:ext cx="609600" cy="609600"/>
          </a:xfrm>
          <a:prstGeom prst="notchedRightArrow">
            <a:avLst>
              <a:gd name="adj1" fmla="val 4375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7" name="Rectangle 7"/>
          <p:cNvSpPr/>
          <p:nvPr/>
        </p:nvSpPr>
        <p:spPr>
          <a:xfrm>
            <a:off x="1200150" y="5524500"/>
            <a:ext cx="7239000" cy="85725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Sanggup gadai akidah demi kemewahan duniawi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819150" y="5600700"/>
            <a:ext cx="609600" cy="609600"/>
          </a:xfrm>
          <a:prstGeom prst="notchedRightArrow">
            <a:avLst>
              <a:gd name="adj1" fmla="val 4375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6962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Hentikanlah</a:t>
            </a:r>
            <a:r>
              <a:rPr lang="en-US" sz="28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mengejar</a:t>
            </a:r>
            <a:r>
              <a:rPr lang="en-US" sz="28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khayalan</a:t>
            </a:r>
            <a:r>
              <a:rPr lang="en-US" sz="28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duniawi</a:t>
            </a:r>
            <a:r>
              <a:rPr lang="en-US" sz="28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semata-mata</a:t>
            </a:r>
            <a:r>
              <a:rPr lang="en-US" sz="2800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:-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67200" y="1828800"/>
            <a:ext cx="4267200" cy="1371600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Insafi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diri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dengan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beriman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kepada</a:t>
            </a:r>
            <a:r>
              <a:rPr lang="en-US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Allah.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267200" y="3505200"/>
            <a:ext cx="4267200" cy="1295400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Tingkatkan amal </a:t>
            </a:r>
          </a:p>
          <a:p>
            <a:pPr algn="ctr"/>
            <a:r>
              <a:rPr lang="en-US" sz="2800" b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ibadat kepada Allah.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267200" y="5029200"/>
            <a:ext cx="4267200" cy="1447800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Mohon keampunan dan bertaubatlah kepada Allah di atas kesilapan.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 rot="-1038404">
            <a:off x="2822575" y="2613025"/>
            <a:ext cx="1905000" cy="739775"/>
          </a:xfrm>
          <a:prstGeom prst="curvedUpArrow">
            <a:avLst>
              <a:gd name="adj1" fmla="val 51502"/>
              <a:gd name="adj2" fmla="val 103004"/>
              <a:gd name="adj3" fmla="val 3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 rot="-1038404">
            <a:off x="2819400" y="4114800"/>
            <a:ext cx="1905000" cy="739775"/>
          </a:xfrm>
          <a:prstGeom prst="curvedUpArrow">
            <a:avLst>
              <a:gd name="adj1" fmla="val 51502"/>
              <a:gd name="adj2" fmla="val 103004"/>
              <a:gd name="adj3" fmla="val 3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 rot="-1038404">
            <a:off x="2667000" y="5486400"/>
            <a:ext cx="1905000" cy="739775"/>
          </a:xfrm>
          <a:prstGeom prst="curvedUpArrow">
            <a:avLst>
              <a:gd name="adj1" fmla="val 51502"/>
              <a:gd name="adj2" fmla="val 103004"/>
              <a:gd name="adj3" fmla="val 3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ms-MY"/>
          </a:p>
        </p:txBody>
      </p:sp>
      <p:sp>
        <p:nvSpPr>
          <p:cNvPr id="4" name="Rounded Rectangle 4"/>
          <p:cNvSpPr>
            <a:spLocks noChangeArrowheads="1"/>
          </p:cNvSpPr>
          <p:nvPr/>
        </p:nvSpPr>
        <p:spPr bwMode="auto">
          <a:xfrm>
            <a:off x="609600" y="2590800"/>
            <a:ext cx="2667000" cy="3581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  <a:tileRect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 sia-siakan hidup di akhir usia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4582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Firman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Allah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Taala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Dalam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Surah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Al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Ankabut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 </a:t>
            </a: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Ayat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45 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616166"/>
            <a:ext cx="8458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ms-MY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Bacalah serta ikutlah (wahai Muhammad) akan apa yang diwahikan kepadamu dari Al-Qur'an, dan dirikanlah sembahyang (dengan tekun); sesungguhnya sembahyang itu mencegah dari perbuatan yang keji dan mungkar; dan sesungguhnya mengingati Allah adalah lebih besar (faedahnya dan kesannya); dan (ingatlah) Allah mengetahui akan apa yang kamu kerjakan.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81542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اتْلُ مَا أُوحِيَ إِلَيْكَ مِنَ الْكِتَابِ وَأَقِمِ الصَّلاَةَ إِنَّ الصَّلاَةَ تَنْهَى عَنِ الْفَحْشَآء وَالْمُنكَرِ وَلَذِكْرُ اللهِ أَكْبَرُ وَاللهُ يَعْلَمُ مَا تَصْنَعُونَ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oa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2057400"/>
            <a:ext cx="838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7467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Backgroundisraa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Masjid Sultan Zainal Abidin, Kuala Terengganu by Saharuddin Adna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-152400"/>
            <a:ext cx="8534400" cy="6477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633662"/>
            <a:ext cx="76152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4100" y="4906962"/>
            <a:ext cx="8242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75000"/>
                <a:alpha val="60000"/>
              </a:schemeClr>
            </a:glo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381000"/>
            <a:ext cx="48225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733800"/>
            <a:ext cx="7164103" cy="1754326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Segala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puji-pujian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 </a:t>
            </a:r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bagi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 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Arial Unicode MS" pitchFamily="34" charset="-128"/>
              </a:rPr>
              <a:t>Allah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1074" y="1828800"/>
            <a:ext cx="384592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</a:t>
            </a:r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ْ</a:t>
            </a:r>
            <a:r>
              <a:rPr lang="ar-EG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حَمْدُ </a:t>
            </a:r>
            <a:r>
              <a:rPr lang="ar-EG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ِللهِ</a:t>
            </a:r>
            <a:endParaRPr lang="ms-MY" sz="115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295400"/>
            <a:ext cx="8077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أَشْهَدُ أَنْ لاَ إِلَهَ إِلاَّ اللهُ وَحْدَهُ لاَ شَرِيكَ لَهُ وَأَشْهَدُ أَنَّ </a:t>
            </a:r>
            <a:r>
              <a:rPr lang="ar-SA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مُحَمَّدًا </a:t>
            </a:r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عَبْدُهُ وَرَسُوْلُه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76600"/>
            <a:ext cx="8001000" cy="323165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bersaksi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bahawa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tiada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tuhan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layak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disembah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melainkan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Allah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Maha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Esa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juga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bersaksi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bahawa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Muhammad S.A.W.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adalah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hambaNya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rasulNya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29441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457200"/>
            <a:ext cx="23701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600200"/>
            <a:ext cx="8763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لاَ إِلَهَ إِلاَّ اللهُ وَحْدَهُ لاَ شَرِيكَ لَهُ</a:t>
            </a:r>
            <a:r>
              <a:rPr lang="ar-EG" sz="5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  <a:endParaRPr lang="en-US" sz="5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EG" sz="5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سَيِّدَنَا </a:t>
            </a:r>
            <a:r>
              <a:rPr lang="ar-EG" sz="5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EG" sz="5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عَبْدُهُ وَرَسُوْلُهُ</a:t>
            </a:r>
            <a:endParaRPr lang="ms-MY" sz="50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276600"/>
            <a:ext cx="8001000" cy="3231654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bersaksi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bahawa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tiada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tuhan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layak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disembah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melainkan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Allah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Maha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Esa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juga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bersaksi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bahawa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Muhammad S.A.W.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adalah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hambaNya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rasulNya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8534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وَبَارِكْ عَلَى سَيِّدَنَا </a:t>
            </a:r>
            <a:r>
              <a:rPr lang="ar-EG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مُحَمَّدٍ وَعَلَى </a:t>
            </a:r>
            <a:r>
              <a:rPr lang="ar-EG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آلِهِ وَأَصْحَـابِهِ </a:t>
            </a:r>
            <a:r>
              <a:rPr lang="ar-EG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وَمَن</a:t>
            </a:r>
            <a:r>
              <a:rPr lang="ar-SA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ْتَبِعَهُمْ بِإِحْسَانٍ إِلَى يَوْمِ الدِّيْن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0" y="3200400"/>
            <a:ext cx="822960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ke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atas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junjungan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kami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Nabi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Muhammad S.A.W. 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keluarga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sahabatnya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serta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mereka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yang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mengikutnya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hingga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hari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kiamat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+mn-cs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57200"/>
            <a:ext cx="6781800" cy="58477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3" y="725487"/>
            <a:ext cx="822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783140"/>
            <a:ext cx="8763000" cy="1938992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اتَّقُوْا اللهَ حَقَّ تُقَاتِهِ وَلاَتَمُوْتُنَّ إِلاَّ وَأَنْتُمْ مُسْلِمُوْنَ</a:t>
            </a:r>
            <a:r>
              <a:rPr lang="ar-EG" sz="6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.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8200" y="3733800"/>
            <a:ext cx="7924800" cy="2556727"/>
          </a:xfrm>
          <a:prstGeom prst="rect">
            <a:avLst/>
          </a:prstGeom>
          <a:noFill/>
          <a:ln w="5715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sebenar-benar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mati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melainkan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keadaan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menjadi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islam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" charset="0"/>
              </a:rPr>
              <a:t>.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3345" y="549206"/>
            <a:ext cx="7342154" cy="877162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Takwa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09600" y="1828800"/>
            <a:ext cx="8229600" cy="1143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Bertakwa</a:t>
            </a: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bersungguh-sungguh</a:t>
            </a:r>
            <a:r>
              <a:rPr 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09600" y="3352800"/>
            <a:ext cx="8229600" cy="1143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Laksanakan segala perintah dan </a:t>
            </a:r>
          </a:p>
          <a:p>
            <a:pPr algn="ctr"/>
            <a:r>
              <a:rPr lang="en-US" sz="28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tinggalkan larangan Allah.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609600" y="4724400"/>
            <a:ext cx="8229600" cy="1143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Dikurniakan kerahmatan dan kebahagian </a:t>
            </a:r>
          </a:p>
          <a:p>
            <a:pPr algn="ctr"/>
            <a:r>
              <a:rPr lang="en-US" sz="28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 Allah di dunia dan akhirat.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25450"/>
            <a:ext cx="71628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Kesimpulan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dari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Peristiwa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Isra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’ 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Mikraj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: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28600" y="1828800"/>
            <a:ext cx="8686800" cy="1219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Pengajaran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peristiwa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tersebut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panduan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menjalani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endParaRPr lang="en-US" sz="27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66700" y="3429000"/>
            <a:ext cx="8686800" cy="1219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muslim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berpegang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teguh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27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7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7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Prinsip</a:t>
            </a:r>
            <a:r>
              <a:rPr lang="en-US" sz="27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Islam.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04800" y="5029200"/>
            <a:ext cx="8686800" cy="1371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Menyakini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percaya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Peristiwa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Isra</a:t>
            </a:r>
            <a:r>
              <a:rPr lang="en-US" sz="27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’ 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Mikraj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7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7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7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S.A.W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wajib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sebagaimana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buktinya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7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 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83058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Hikmah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Pengajaran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melalui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Peristiwa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Black" pitchFamily="34" charset="0"/>
              </a:rPr>
              <a:t>Isra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’ 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Black" pitchFamily="34" charset="0"/>
              </a:rPr>
              <a:t>Mikraj</a:t>
            </a:r>
            <a:r>
              <a:rPr lang="en-US" sz="2800" dirty="0">
                <a:solidFill>
                  <a:srgbClr val="FFFF00"/>
                </a:solidFill>
                <a:latin typeface="Arial Black" pitchFamily="34" charset="0"/>
              </a:rPr>
              <a:t> ;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09600" y="1295400"/>
            <a:ext cx="8229600" cy="990600"/>
          </a:xfrm>
          <a:prstGeom prst="foldedCorner">
            <a:avLst>
              <a:gd name="adj" fmla="val 14352"/>
            </a:avLst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Membuktikan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kebesaran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kekuasaan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pencipta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alam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09600" y="2514600"/>
            <a:ext cx="8229600" cy="990600"/>
          </a:xfrm>
          <a:prstGeom prst="foldedCorner">
            <a:avLst>
              <a:gd name="adj" fmla="val 14352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Menambah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keyakinan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keimanan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609600" y="3657600"/>
            <a:ext cx="8229600" cy="1447800"/>
          </a:xfrm>
          <a:prstGeom prst="foldedCorner">
            <a:avLst>
              <a:gd name="adj" fmla="val 14352"/>
            </a:avLst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sentiasa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berhubung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denganAllah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bermunajat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ketika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senang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ditimpa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musibah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09600" y="5257800"/>
            <a:ext cx="8229600" cy="1371600"/>
          </a:xfrm>
          <a:prstGeom prst="foldedCorner">
            <a:avLst>
              <a:gd name="adj" fmla="val 14352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Bukti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bahawa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mustahil</a:t>
            </a:r>
            <a:endParaRPr lang="en-US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pandangan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mustahil</a:t>
            </a:r>
            <a:endParaRPr lang="en-US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. 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Firman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Taala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Surah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Al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Ahzab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Ayat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56 :-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83058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33462" y="1981200"/>
            <a:ext cx="77724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Taala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Dan Para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Malaikat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Sentiasa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Berselawat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(Muhammad),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Wahai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Orang-orang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Beriman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!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Berselawatlah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Ucapkanlah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Salam Sejahtera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Penghormatan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Sepenuhnya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”.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99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82025"/>
            <a:ext cx="8686800" cy="58477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Maksudnya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397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law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6650" y="1357313"/>
            <a:ext cx="680878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142876"/>
            <a:ext cx="3214678" cy="78579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Selawat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doa copy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838292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raditional Arabic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1136" y="4410060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9532"/>
            <a:ext cx="1752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457200"/>
            <a:ext cx="8929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371600"/>
            <a:ext cx="838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صَلِّ وَسَلِّمْ  </a:t>
            </a:r>
            <a:r>
              <a:rPr lang="ar-SA" sz="4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وَبَارِكْ عَلَى </a:t>
            </a:r>
            <a:r>
              <a:rPr lang="ar-SA" sz="4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سَيِّدِنَا </a:t>
            </a:r>
            <a:r>
              <a:rPr lang="ar-SA" sz="48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مُحَمَّدٍ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4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وَعَلَى آلِهِ </a:t>
            </a:r>
            <a:r>
              <a:rPr lang="ar-SA" sz="4800" b="1" dirty="0" smtClean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َصَحْبِهِ أَجْمَعِيْنَ</a:t>
            </a:r>
            <a:endParaRPr lang="en-US" sz="4800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5800" y="3276600"/>
            <a:ext cx="7924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rahmat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sejahtera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ke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atas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junjungan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kami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Nabi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Muhammad S.A.W.,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keluarga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sahabatnya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pengikutnya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sehingga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hari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kemudian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.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doa copy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05000"/>
            <a:ext cx="85534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540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3962400"/>
            <a:ext cx="89154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Muslimat,mu’minin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9532"/>
            <a:ext cx="1752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57200"/>
            <a:ext cx="88392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Ya Allah,</a:t>
            </a:r>
          </a:p>
          <a:p>
            <a:pPr algn="ctr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Peliharakanlah Seri Paduka </a:t>
            </a:r>
          </a:p>
          <a:p>
            <a:pPr algn="ctr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Baginda Yang Dipertuan Agong </a:t>
            </a:r>
          </a:p>
          <a:p>
            <a:pPr algn="ctr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Al Wathiqu Billah Tuanku </a:t>
            </a:r>
          </a:p>
          <a:p>
            <a:pPr algn="ctr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Mizan Zainal Abidin </a:t>
            </a:r>
          </a:p>
          <a:p>
            <a:pPr algn="ctr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Ibni Al Marhum Sultan Mahmud </a:t>
            </a:r>
          </a:p>
          <a:p>
            <a:pPr algn="ctr"/>
            <a:r>
              <a:rPr 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Al Muktafibillah Shah Dan Seri Paduka Baginda  Raja Permaisuri Agong Tuanku Nur Zahirah.  Peliharakanlah Zuriat-zuriatnya Serta Kaum Kerabatnya.</a:t>
            </a:r>
            <a:endParaRPr lang="en-US" sz="34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Ya Allah,</a:t>
            </a:r>
          </a:p>
          <a:p>
            <a:pPr algn="ctr">
              <a:tabLst>
                <a:tab pos="3544888" algn="l"/>
              </a:tabLst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Peliharakanlah Pemangku Raja, Tengku Mohammad Ismail Ibna </a:t>
            </a:r>
          </a:p>
          <a:p>
            <a:pPr algn="ctr">
              <a:tabLst>
                <a:tab pos="3544888" algn="l"/>
              </a:tabLst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Al-Wathiqi Billah Sultan </a:t>
            </a:r>
          </a:p>
          <a:p>
            <a:pPr algn="ctr">
              <a:tabLst>
                <a:tab pos="3544888" algn="l"/>
              </a:tabLst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Mizan Zainal Abidin.</a:t>
            </a:r>
          </a:p>
          <a:p>
            <a:pPr algn="ctr">
              <a:tabLst>
                <a:tab pos="3544888" algn="l"/>
              </a:tabLst>
            </a:pP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Dan Peliharakanlah Jua Pemimpin-Pemimpinnya, Ulama-Ulamanya, Pekerja-Pekerja Serta Seluruh Rakyatnya Dari Kalangan Umat Islam Dengan RahmatMu. </a:t>
            </a:r>
          </a:p>
          <a:p>
            <a:pPr algn="ctr">
              <a:tabLst>
                <a:tab pos="3544888" algn="l"/>
              </a:tabLst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Wahai Tuhan Yang Maha Penyayang.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oa copy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1219200"/>
            <a:ext cx="85344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Ya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Allah,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Tolonglah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orang-orang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Islam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himpunkanlah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mereka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atas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dasar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kebenaran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agama,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Hancurkanlah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kekufuran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yang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syirik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munafik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.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Hancurkanlah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musuh-musuhMu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musuh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agama,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ampunkanlah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dosa-dosa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kami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saudara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kami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yang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terdahulu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telah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beriman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janganlah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Engkau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biarkan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kedengkian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dalam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hati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kami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terhadap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orang-orang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yang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beriman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sesungguhnya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Engkau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Maha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Penyantun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Maha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Penyayang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Arial Unicode MS" pitchFamily="34" charset="-128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9532"/>
            <a:ext cx="1752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a copy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4038" y="1066800"/>
            <a:ext cx="83058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Allah…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Lembutkanlah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Perbaikilah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Jadikanlah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Pertunjuk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Arial" charset="0"/>
              </a:rPr>
              <a:t> .</a:t>
            </a:r>
            <a:endParaRPr lang="en-GB" sz="2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325437" y="2721590"/>
            <a:ext cx="868679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,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ar-SA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Serta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9532"/>
            <a:ext cx="17526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enutu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7526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tuisrakmikra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609600"/>
            <a:ext cx="8686800" cy="5638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Agung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                  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.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Allah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Itu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Apa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.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85725"/>
            <a:ext cx="918051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Rectangl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725" y="3352800"/>
            <a:ext cx="89312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457200"/>
            <a:ext cx="89296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598474"/>
            <a:ext cx="66014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أُوْصِيْكُمْ وَإِيَّايَ بِتَقْوَى اللهِ وَطَاعَتِهِ</a:t>
            </a:r>
            <a:r>
              <a:rPr lang="ar-SA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  <a:endParaRPr lang="en-US" sz="5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SA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فَقَدْ فَازَ الْمُتَّقُوْنَ.</a:t>
            </a:r>
            <a:endParaRPr lang="ms-MY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3505200"/>
            <a:ext cx="7924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Saya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berpesan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sekelian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diri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saya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agar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Allah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mentaati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titah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perintahNya.maka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berjayalah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bertaqwa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</a:rPr>
              <a:t>.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1447800"/>
            <a:ext cx="3810000" cy="15240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Tingkatkannya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Allah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3200400"/>
            <a:ext cx="3352800" cy="1524000"/>
          </a:xfrm>
          <a:prstGeom prst="rect">
            <a:avLst/>
          </a:prstGeom>
          <a:solidFill>
            <a:srgbClr val="0066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Patuhi</a:t>
            </a:r>
            <a:r>
              <a:rPr lang="en-US" sz="28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segala</a:t>
            </a:r>
            <a:r>
              <a:rPr lang="en-US" sz="28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perintah</a:t>
            </a:r>
            <a:r>
              <a:rPr lang="en-US" sz="28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Allah</a:t>
            </a:r>
            <a:endParaRPr lang="en-US" sz="28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4683919" y="3164681"/>
            <a:ext cx="838200" cy="121443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3256169">
            <a:off x="4256088" y="2005013"/>
            <a:ext cx="838200" cy="11922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381000"/>
            <a:ext cx="716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Seruan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4400" y="4953000"/>
            <a:ext cx="4038600" cy="16764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Kebahagian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milik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orang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bertaqwa</a:t>
            </a:r>
            <a:endParaRPr lang="en-US" sz="28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8359298">
            <a:off x="4405905" y="4411857"/>
            <a:ext cx="838200" cy="1214438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2895600"/>
            <a:ext cx="3810000" cy="1905000"/>
          </a:xfrm>
          <a:prstGeom prst="rect">
            <a:avLst/>
          </a:prstGeom>
          <a:gradFill flip="none" rotWithShape="1">
            <a:gsLst>
              <a:gs pos="5800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Marilah</a:t>
            </a:r>
            <a:r>
              <a:rPr lang="en-US" sz="2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kita</a:t>
            </a:r>
            <a:r>
              <a:rPr lang="en-US" sz="2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bertakwa</a:t>
            </a:r>
            <a:r>
              <a:rPr lang="en-US" sz="2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kepada</a:t>
            </a:r>
            <a:r>
              <a:rPr lang="en-US" sz="2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</a:rPr>
              <a:t> Allah</a:t>
            </a:r>
            <a:endParaRPr lang="en-US" sz="28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7162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///////////////////////////////"/>
                <a:cs typeface="Arial" charset="0"/>
              </a:rPr>
              <a:t>Israk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///////////////////////////////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///////////////////////////////"/>
                <a:cs typeface="Arial" charset="0"/>
              </a:rPr>
              <a:t>Mikraj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///////////////////////////////"/>
                <a:cs typeface="Arial" charset="0"/>
              </a:rPr>
              <a:t> 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971800"/>
            <a:ext cx="2819400" cy="3429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Memperingati</a:t>
            </a:r>
            <a:r>
              <a:rPr lang="en-US" sz="2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peristiwa</a:t>
            </a:r>
            <a:r>
              <a:rPr lang="en-US" sz="2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Israk</a:t>
            </a:r>
            <a:r>
              <a:rPr lang="en-US" sz="2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Mikraj</a:t>
            </a:r>
            <a:r>
              <a:rPr lang="en-US" sz="26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penuh</a:t>
            </a:r>
            <a:r>
              <a:rPr lang="en-US" sz="26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keinsafan</a:t>
            </a:r>
            <a:endParaRPr lang="en-US" sz="26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971800"/>
            <a:ext cx="2743200" cy="3429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Hikmah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kepada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kehidupan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Rasulullah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umat</a:t>
            </a:r>
            <a:r>
              <a:rPr lang="en-US" sz="26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Islam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urved Right Arrow 9"/>
          <p:cNvSpPr/>
          <p:nvPr/>
        </p:nvSpPr>
        <p:spPr>
          <a:xfrm rot="20939504">
            <a:off x="366699" y="2173696"/>
            <a:ext cx="1447800" cy="238407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Curved Right Arrow 10"/>
          <p:cNvSpPr/>
          <p:nvPr/>
        </p:nvSpPr>
        <p:spPr>
          <a:xfrm rot="660496" flipH="1">
            <a:off x="7478927" y="2173409"/>
            <a:ext cx="1447800" cy="2415216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410" y="1371600"/>
            <a:ext cx="7772400" cy="1066800"/>
          </a:xfrm>
          <a:prstGeom prst="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Cacatan</a:t>
            </a:r>
            <a:r>
              <a:rPr lang="en-US" sz="2800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sejarah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Islam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berlaku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tanggal</a:t>
            </a:r>
            <a:r>
              <a:rPr lang="en-US" sz="2800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27 </a:t>
            </a:r>
            <a:r>
              <a:rPr lang="en-US" sz="2800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Rejab</a:t>
            </a:r>
            <a:endParaRPr lang="en-US" sz="28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84582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Firman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Allah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Taala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Dalam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solidFill>
                  <a:srgbClr val="FFFF00"/>
                </a:solidFill>
                <a:latin typeface="+mj-lt"/>
                <a:cs typeface="Arial" charset="0"/>
              </a:rPr>
              <a:t>Surah</a:t>
            </a:r>
            <a:r>
              <a:rPr lang="en-US" sz="2600" b="1" dirty="0" smtClean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Al-</a:t>
            </a: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Isra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’ </a:t>
            </a:r>
            <a:r>
              <a:rPr lang="en-US" sz="2600" b="1" dirty="0" err="1">
                <a:solidFill>
                  <a:srgbClr val="FFFF00"/>
                </a:solidFill>
                <a:latin typeface="+mj-lt"/>
                <a:cs typeface="Arial" charset="0"/>
              </a:rPr>
              <a:t>Ayat</a:t>
            </a: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1 :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884" y="3736975"/>
            <a:ext cx="8458200" cy="287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Suci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yang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menjalankan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hambaNya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malam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Masjid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2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Al-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Haram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Makkah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hingga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Masjid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Al-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Aqsa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sekelilingnya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memperlihatkan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kepadanya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tanda-tanda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kekuasaan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yang </a:t>
            </a:r>
            <a:r>
              <a:rPr lang="en-US" sz="26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amat</a:t>
            </a:r>
            <a:r>
              <a:rPr lang="en-US" sz="2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mengetahui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</a:t>
            </a:r>
            <a:endParaRPr lang="en-US" sz="2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2954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سُبْحَانَ الَّذِي أَسْرَى بِعَبْدِهِ لَيْلاً مِّنَ الْمَسْجِدِ الْحَرَامِ إِلَى الْمَسْجِدِ الأَقْصَى الَّذِي بَارَكْنَا حَوْلَهُ لِنُرِيَهُ مِنْ آيَاتِنَا إِنَّهُ هُوَ السَّمِيعُ البَصِيرُ</a:t>
            </a:r>
            <a:endParaRPr lang="ms-MY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ckgroundisraa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391180"/>
            <a:ext cx="7162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rgbClr val="FFFF00"/>
                </a:solidFill>
                <a:latin typeface="+mj-lt"/>
                <a:cs typeface="Arial" charset="0"/>
              </a:rPr>
              <a:t>Peristiwa</a:t>
            </a: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cs typeface="Arial" charset="0"/>
              </a:rPr>
              <a:t>Israk</a:t>
            </a: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cs typeface="Arial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  <a:cs typeface="Arial" charset="0"/>
              </a:rPr>
              <a:t>Mikraj</a:t>
            </a:r>
            <a:r>
              <a:rPr lang="en-US" sz="28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+mj-lt"/>
                <a:cs typeface="Arial" charset="0"/>
              </a:rPr>
              <a:t>:-</a:t>
            </a:r>
            <a:endParaRPr lang="en-US" sz="2800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09600" y="1219200"/>
            <a:ext cx="8229600" cy="1066800"/>
          </a:xfrm>
          <a:prstGeom prst="round2Diag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Sebagai</a:t>
            </a:r>
            <a:r>
              <a:rPr 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tanda</a:t>
            </a:r>
            <a:r>
              <a:rPr 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Islam </a:t>
            </a:r>
            <a:r>
              <a:rPr lang="en-US" sz="26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adalah</a:t>
            </a:r>
            <a:r>
              <a:rPr 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untuk</a:t>
            </a:r>
            <a:r>
              <a:rPr 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umat</a:t>
            </a:r>
            <a:r>
              <a:rPr 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manusia</a:t>
            </a:r>
            <a:r>
              <a:rPr lang="en-US" sz="26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</a:t>
            </a:r>
            <a:r>
              <a:rPr lang="en-US" sz="2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umat</a:t>
            </a:r>
            <a:r>
              <a:rPr lang="en-US" sz="2600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Jin.</a:t>
            </a:r>
            <a:endParaRPr lang="en-US" sz="26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3429000" y="4114800"/>
            <a:ext cx="5257800" cy="2286000"/>
          </a:xfrm>
          <a:prstGeom prst="flowChartDocumen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Hanya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berlaku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Muhammad S.A.W. 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dianugerahkan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rasul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sebelumnya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1943100" y="3619500"/>
            <a:ext cx="1752600" cy="1676400"/>
          </a:xfrm>
          <a:prstGeom prst="bentUpArrow">
            <a:avLst>
              <a:gd name="adj1" fmla="val 25000"/>
              <a:gd name="adj2" fmla="val 38131"/>
              <a:gd name="adj3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2438400"/>
            <a:ext cx="8153400" cy="12954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Penghormatan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kepada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Nabi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Muhammad S.A.W. 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sebagai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rasul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terakhir</a:t>
            </a:r>
            <a:r>
              <a:rPr lang="en-US" sz="26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6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1796</Words>
  <Application>Microsoft Office PowerPoint</Application>
  <PresentationFormat>On-screen Show (4:3)</PresentationFormat>
  <Paragraphs>233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Calibri</vt:lpstr>
      <vt:lpstr>///////////////////////////////</vt:lpstr>
      <vt:lpstr>Traditional Arabic</vt:lpstr>
      <vt:lpstr>Arial Unicode MS</vt:lpstr>
      <vt:lpstr>Monotype Corsiva</vt:lpstr>
      <vt:lpstr>BritannicTBol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Firman Allah Taala Dalam  Surah Al Ahzab Ayat 56 :-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NADHIRAH</cp:lastModifiedBy>
  <cp:revision>82</cp:revision>
  <dcterms:created xsi:type="dcterms:W3CDTF">2008-01-15T05:44:15Z</dcterms:created>
  <dcterms:modified xsi:type="dcterms:W3CDTF">2009-07-15T22:08:21Z</dcterms:modified>
</cp:coreProperties>
</file>